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799263" cy="9929813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42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46347" cy="49649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51343" y="2"/>
            <a:ext cx="2946347" cy="49649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E36717-92C7-4A3B-8AED-6DE6FE29EE30}" type="datetimeFigureOut">
              <a:rPr lang="ko-KR" altLang="en-US" smtClean="0"/>
              <a:t>2016-06-15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1" y="9431600"/>
            <a:ext cx="2946347" cy="4964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51343" y="9431600"/>
            <a:ext cx="2946347" cy="4964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D841CD-6BB0-4F69-9AA3-0E941992166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499792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46347" cy="49649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1343" y="2"/>
            <a:ext cx="2946347" cy="49649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5D3EB4-917C-4E53-AE5B-35A09C41E6AD}" type="datetimeFigureOut">
              <a:rPr lang="ko-KR" altLang="en-US" smtClean="0"/>
              <a:t>2016-06-15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67287" cy="37258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927" y="4716661"/>
            <a:ext cx="5439410" cy="446841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1" y="9431600"/>
            <a:ext cx="2946347" cy="4964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1343" y="9431600"/>
            <a:ext cx="2946347" cy="4964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4777DA-CB3D-4635-BC78-711C5C33182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534471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4777DA-CB3D-4635-BC78-711C5C33182D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962822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6DC63-F416-44B0-8E72-6B5DF1F21C0B}" type="datetimeFigureOut">
              <a:rPr lang="ko-KR" altLang="en-US" smtClean="0"/>
              <a:t>2016-06-15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2C2C6-C095-423C-95C2-3FFBAC4A09A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024844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6DC63-F416-44B0-8E72-6B5DF1F21C0B}" type="datetimeFigureOut">
              <a:rPr lang="ko-KR" altLang="en-US" smtClean="0"/>
              <a:t>2016-06-15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2C2C6-C095-423C-95C2-3FFBAC4A09A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850480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6DC63-F416-44B0-8E72-6B5DF1F21C0B}" type="datetimeFigureOut">
              <a:rPr lang="ko-KR" altLang="en-US" smtClean="0"/>
              <a:t>2016-06-15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2C2C6-C095-423C-95C2-3FFBAC4A09A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461651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968552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6DC63-F416-44B0-8E72-6B5DF1F21C0B}" type="datetimeFigureOut">
              <a:rPr lang="ko-KR" altLang="en-US" smtClean="0"/>
              <a:t>2016-06-15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2C2C6-C095-423C-95C2-3FFBAC4A09A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197520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6DC63-F416-44B0-8E72-6B5DF1F21C0B}" type="datetimeFigureOut">
              <a:rPr lang="ko-KR" altLang="en-US" smtClean="0"/>
              <a:t>2016-06-15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2C2C6-C095-423C-95C2-3FFBAC4A09A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086537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6DC63-F416-44B0-8E72-6B5DF1F21C0B}" type="datetimeFigureOut">
              <a:rPr lang="ko-KR" altLang="en-US" smtClean="0"/>
              <a:t>2016-06-15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2C2C6-C095-423C-95C2-3FFBAC4A09A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72662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6DC63-F416-44B0-8E72-6B5DF1F21C0B}" type="datetimeFigureOut">
              <a:rPr lang="ko-KR" altLang="en-US" smtClean="0"/>
              <a:t>2016-06-15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2C2C6-C095-423C-95C2-3FFBAC4A09A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873773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6DC63-F416-44B0-8E72-6B5DF1F21C0B}" type="datetimeFigureOut">
              <a:rPr lang="ko-KR" altLang="en-US" smtClean="0"/>
              <a:t>2016-06-15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2C2C6-C095-423C-95C2-3FFBAC4A09A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842639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6DC63-F416-44B0-8E72-6B5DF1F21C0B}" type="datetimeFigureOut">
              <a:rPr lang="ko-KR" altLang="en-US" smtClean="0"/>
              <a:t>2016-06-15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2C2C6-C095-423C-95C2-3FFBAC4A09A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965461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6DC63-F416-44B0-8E72-6B5DF1F21C0B}" type="datetimeFigureOut">
              <a:rPr lang="ko-KR" altLang="en-US" smtClean="0"/>
              <a:t>2016-06-15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2C2C6-C095-423C-95C2-3FFBAC4A09A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038658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6DC63-F416-44B0-8E72-6B5DF1F21C0B}" type="datetimeFigureOut">
              <a:rPr lang="ko-KR" altLang="en-US" smtClean="0"/>
              <a:t>2016-06-15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2C2C6-C095-423C-95C2-3FFBAC4A09A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38062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124744"/>
            <a:ext cx="8229600" cy="50014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06DC63-F416-44B0-8E72-6B5DF1F21C0B}" type="datetimeFigureOut">
              <a:rPr lang="ko-KR" altLang="en-US" smtClean="0"/>
              <a:t>2016-06-15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82C2C6-C095-423C-95C2-3FFBAC4A09A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98344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nas.yumc.net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74320"/>
            <a:ext cx="8778240" cy="6583680"/>
          </a:xfrm>
          <a:prstGeom prst="rect">
            <a:avLst/>
          </a:prstGeom>
          <a:effectLst>
            <a:glow>
              <a:schemeClr val="bg1">
                <a:alpha val="8000"/>
              </a:schemeClr>
            </a:glow>
            <a:softEdge rad="1270000"/>
          </a:effectLst>
        </p:spPr>
      </p:pic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79512" y="1052736"/>
            <a:ext cx="8778240" cy="1470025"/>
          </a:xfrm>
        </p:spPr>
        <p:txBody>
          <a:bodyPr>
            <a:noAutofit/>
          </a:bodyPr>
          <a:lstStyle/>
          <a:p>
            <a:r>
              <a:rPr lang="ko-KR" altLang="en-US" sz="3600" b="1" dirty="0" smtClean="0">
                <a:solidFill>
                  <a:schemeClr val="bg1"/>
                </a:solidFill>
                <a:latin typeface="연세제목체" pitchFamily="18" charset="-127"/>
                <a:ea typeface="연세제목체" pitchFamily="18" charset="-127"/>
              </a:rPr>
              <a:t>의학도서관 기록물 보존 사업</a:t>
            </a:r>
            <a:r>
              <a:rPr lang="en-US" altLang="ko-KR" sz="3600" b="1" dirty="0" smtClean="0">
                <a:solidFill>
                  <a:schemeClr val="bg1"/>
                </a:solidFill>
                <a:latin typeface="연세제목체" pitchFamily="18" charset="-127"/>
                <a:ea typeface="연세제목체" pitchFamily="18" charset="-127"/>
              </a:rPr>
              <a:t/>
            </a:r>
            <a:br>
              <a:rPr lang="en-US" altLang="ko-KR" sz="3600" b="1" dirty="0" smtClean="0">
                <a:solidFill>
                  <a:schemeClr val="bg1"/>
                </a:solidFill>
                <a:latin typeface="연세제목체" pitchFamily="18" charset="-127"/>
                <a:ea typeface="연세제목체" pitchFamily="18" charset="-127"/>
              </a:rPr>
            </a:br>
            <a:r>
              <a:rPr lang="ko-KR" altLang="en-US" sz="3600" b="1" dirty="0" smtClean="0">
                <a:solidFill>
                  <a:schemeClr val="bg1"/>
                </a:solidFill>
                <a:latin typeface="연세제목체" pitchFamily="18" charset="-127"/>
                <a:ea typeface="연세제목체" pitchFamily="18" charset="-127"/>
              </a:rPr>
              <a:t>원내 </a:t>
            </a:r>
            <a:r>
              <a:rPr lang="en-US" altLang="ko-KR" sz="3600" b="1" dirty="0" smtClean="0">
                <a:solidFill>
                  <a:schemeClr val="bg1"/>
                </a:solidFill>
                <a:latin typeface="연세제목체" pitchFamily="18" charset="-127"/>
                <a:ea typeface="연세제목체" pitchFamily="18" charset="-127"/>
              </a:rPr>
              <a:t>E-mail</a:t>
            </a:r>
            <a:r>
              <a:rPr lang="ko-KR" altLang="en-US" sz="3600" b="1" dirty="0">
                <a:solidFill>
                  <a:schemeClr val="bg1"/>
                </a:solidFill>
                <a:latin typeface="연세제목체" pitchFamily="18" charset="-127"/>
                <a:ea typeface="연세제목체" pitchFamily="18" charset="-127"/>
              </a:rPr>
              <a:t>로</a:t>
            </a:r>
            <a:r>
              <a:rPr lang="en-US" altLang="ko-KR" sz="3600" b="1" dirty="0" smtClean="0">
                <a:solidFill>
                  <a:schemeClr val="bg1"/>
                </a:solidFill>
                <a:latin typeface="연세제목체" pitchFamily="18" charset="-127"/>
                <a:ea typeface="연세제목체" pitchFamily="18" charset="-127"/>
              </a:rPr>
              <a:t> </a:t>
            </a:r>
            <a:r>
              <a:rPr lang="ko-KR" altLang="en-US" sz="3600" b="1" dirty="0" smtClean="0">
                <a:solidFill>
                  <a:schemeClr val="bg1"/>
                </a:solidFill>
                <a:latin typeface="연세제목체" pitchFamily="18" charset="-127"/>
                <a:ea typeface="연세제목체" pitchFamily="18" charset="-127"/>
              </a:rPr>
              <a:t>대용량 파일 첨부방법</a:t>
            </a:r>
            <a:endParaRPr lang="ko-KR" altLang="en-US" sz="3600" b="1" dirty="0">
              <a:solidFill>
                <a:schemeClr val="bg1"/>
              </a:solidFill>
              <a:latin typeface="연세제목체" pitchFamily="18" charset="-127"/>
              <a:ea typeface="연세제목체" pitchFamily="18" charset="-127"/>
            </a:endParaRP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31640" y="3429000"/>
            <a:ext cx="6400800" cy="1415008"/>
          </a:xfrm>
        </p:spPr>
        <p:txBody>
          <a:bodyPr>
            <a:normAutofit/>
          </a:bodyPr>
          <a:lstStyle/>
          <a:p>
            <a:pPr marL="2520000" indent="-360000" algn="l">
              <a:buAutoNum type="arabicPeriod"/>
            </a:pPr>
            <a:r>
              <a:rPr lang="en-US" altLang="ko-KR" sz="2400" dirty="0" err="1" smtClean="0">
                <a:solidFill>
                  <a:srgbClr val="FFFF00"/>
                </a:solidFill>
                <a:latin typeface="연세소제목체" pitchFamily="18" charset="-127"/>
                <a:ea typeface="연세소제목체" pitchFamily="18" charset="-127"/>
              </a:rPr>
              <a:t>Nas</a:t>
            </a:r>
            <a:r>
              <a:rPr lang="en-US" altLang="ko-KR" sz="2400" dirty="0" smtClean="0">
                <a:solidFill>
                  <a:srgbClr val="FFFF00"/>
                </a:solidFill>
                <a:latin typeface="연세소제목체" pitchFamily="18" charset="-127"/>
                <a:ea typeface="연세소제목체" pitchFamily="18" charset="-127"/>
              </a:rPr>
              <a:t> </a:t>
            </a:r>
            <a:r>
              <a:rPr lang="ko-KR" altLang="en-US" sz="2400" dirty="0" smtClean="0">
                <a:solidFill>
                  <a:srgbClr val="FFFF00"/>
                </a:solidFill>
                <a:latin typeface="연세소제목체" pitchFamily="18" charset="-127"/>
                <a:ea typeface="연세소제목체" pitchFamily="18" charset="-127"/>
              </a:rPr>
              <a:t>로그인</a:t>
            </a:r>
            <a:endParaRPr lang="en-US" altLang="ko-KR" sz="2400" dirty="0" smtClean="0">
              <a:solidFill>
                <a:srgbClr val="FFFF00"/>
              </a:solidFill>
              <a:latin typeface="연세소제목체" pitchFamily="18" charset="-127"/>
              <a:ea typeface="연세소제목체" pitchFamily="18" charset="-127"/>
            </a:endParaRPr>
          </a:p>
          <a:p>
            <a:pPr marL="2520000" indent="-360000" algn="l">
              <a:buAutoNum type="arabicPeriod"/>
            </a:pPr>
            <a:r>
              <a:rPr lang="ko-KR" altLang="en-US" sz="2400" dirty="0" smtClean="0">
                <a:solidFill>
                  <a:srgbClr val="FFFF00"/>
                </a:solidFill>
                <a:latin typeface="연세소제목체" pitchFamily="18" charset="-127"/>
                <a:ea typeface="연세소제목체" pitchFamily="18" charset="-127"/>
              </a:rPr>
              <a:t>파일 업로드</a:t>
            </a:r>
            <a:endParaRPr lang="en-US" altLang="ko-KR" sz="2400" dirty="0" smtClean="0">
              <a:solidFill>
                <a:srgbClr val="FFFF00"/>
              </a:solidFill>
              <a:latin typeface="연세소제목체" pitchFamily="18" charset="-127"/>
              <a:ea typeface="연세소제목체" pitchFamily="18" charset="-127"/>
            </a:endParaRPr>
          </a:p>
          <a:p>
            <a:pPr marL="2520000" indent="-360000" algn="l">
              <a:buAutoNum type="arabicPeriod"/>
            </a:pPr>
            <a:r>
              <a:rPr lang="en-US" altLang="ko-KR" sz="2400" dirty="0" smtClean="0">
                <a:solidFill>
                  <a:srgbClr val="FFFF00"/>
                </a:solidFill>
                <a:latin typeface="연세소제목체" pitchFamily="18" charset="-127"/>
                <a:ea typeface="연세소제목체" pitchFamily="18" charset="-127"/>
              </a:rPr>
              <a:t>E-mail</a:t>
            </a:r>
            <a:r>
              <a:rPr lang="ko-KR" altLang="en-US" sz="2400" dirty="0" smtClean="0">
                <a:solidFill>
                  <a:srgbClr val="FFFF00"/>
                </a:solidFill>
                <a:latin typeface="연세소제목체" pitchFamily="18" charset="-127"/>
                <a:ea typeface="연세소제목체" pitchFamily="18" charset="-127"/>
              </a:rPr>
              <a:t>에 링크</a:t>
            </a:r>
            <a:endParaRPr lang="ko-KR" altLang="en-US" sz="2400" dirty="0">
              <a:solidFill>
                <a:srgbClr val="FFFF00"/>
              </a:solidFill>
              <a:latin typeface="연세소제목체" pitchFamily="18" charset="-127"/>
              <a:ea typeface="연세소제목체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01096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000" dirty="0" smtClean="0"/>
              <a:t>1. </a:t>
            </a:r>
            <a:r>
              <a:rPr lang="en-US" altLang="ko-KR" sz="4000" dirty="0" err="1" smtClean="0"/>
              <a:t>Nas</a:t>
            </a:r>
            <a:r>
              <a:rPr lang="en-US" altLang="ko-KR" sz="4000" dirty="0" smtClean="0"/>
              <a:t> </a:t>
            </a:r>
            <a:r>
              <a:rPr lang="ko-KR" altLang="en-US" sz="4000" dirty="0" smtClean="0"/>
              <a:t>로그인</a:t>
            </a:r>
            <a:endParaRPr lang="ko-KR" altLang="en-US" sz="40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sz="2400" dirty="0" smtClean="0">
                <a:hlinkClick r:id="rId2"/>
              </a:rPr>
              <a:t>http://nas.yumc.net</a:t>
            </a:r>
            <a:r>
              <a:rPr lang="en-US" altLang="ko-KR" sz="2400" dirty="0" smtClean="0"/>
              <a:t> </a:t>
            </a:r>
            <a:r>
              <a:rPr lang="ko-KR" altLang="en-US" sz="2400" dirty="0" smtClean="0"/>
              <a:t>접속</a:t>
            </a:r>
            <a:endParaRPr lang="en-US" altLang="ko-KR" sz="2400" dirty="0" smtClean="0"/>
          </a:p>
          <a:p>
            <a:r>
              <a:rPr lang="ko-KR" altLang="en-US" sz="2400" dirty="0" smtClean="0"/>
              <a:t>그룹웨어 아이디</a:t>
            </a:r>
            <a:r>
              <a:rPr lang="en-US" altLang="ko-KR" sz="2400" dirty="0" smtClean="0"/>
              <a:t>/</a:t>
            </a:r>
            <a:r>
              <a:rPr lang="ko-KR" altLang="en-US" sz="2400" dirty="0" smtClean="0"/>
              <a:t>패스워드로 로그인</a:t>
            </a:r>
            <a:endParaRPr lang="ko-KR" altLang="en-US" sz="24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23" y="2348884"/>
            <a:ext cx="6840000" cy="4021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바닥글 개체 틀 3"/>
          <p:cNvSpPr>
            <a:spLocks noGrp="1"/>
          </p:cNvSpPr>
          <p:nvPr>
            <p:ph type="ftr" sz="quarter" idx="10"/>
          </p:nvPr>
        </p:nvSpPr>
        <p:spPr>
          <a:xfrm>
            <a:off x="7182346" y="6525344"/>
            <a:ext cx="2070174" cy="365125"/>
          </a:xfrm>
        </p:spPr>
        <p:txBody>
          <a:bodyPr/>
          <a:lstStyle/>
          <a:p>
            <a:pPr algn="l">
              <a:defRPr/>
            </a:pPr>
            <a:r>
              <a:rPr lang="en-US" altLang="ko-KR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연세LOGO" pitchFamily="18" charset="-127"/>
                <a:ea typeface="연세LOGO" pitchFamily="18" charset="-127"/>
              </a:rPr>
              <a:t>A </a:t>
            </a:r>
            <a:r>
              <a:rPr lang="ko-KR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</a:rPr>
              <a:t>연세대학교 의학도서관</a:t>
            </a:r>
            <a:endParaRPr lang="en-US" altLang="ko-KR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9813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68552"/>
          </a:xfrm>
        </p:spPr>
        <p:txBody>
          <a:bodyPr/>
          <a:lstStyle/>
          <a:p>
            <a:r>
              <a:rPr lang="en-US" altLang="ko-KR" sz="2400" dirty="0" smtClean="0"/>
              <a:t>File Station&gt;NASMAIN</a:t>
            </a:r>
            <a:r>
              <a:rPr lang="ko-KR" altLang="en-US" sz="2400" dirty="0">
                <a:latin typeface="돋움"/>
                <a:ea typeface="돋움"/>
              </a:rPr>
              <a:t> → </a:t>
            </a:r>
            <a:r>
              <a:rPr lang="ko-KR" altLang="en-US" sz="2400" dirty="0" smtClean="0">
                <a:solidFill>
                  <a:srgbClr val="FF0000"/>
                </a:solidFill>
              </a:rPr>
              <a:t>본인</a:t>
            </a:r>
            <a:r>
              <a:rPr lang="en-US" altLang="ko-KR" sz="2400" dirty="0" smtClean="0"/>
              <a:t> </a:t>
            </a:r>
            <a:r>
              <a:rPr lang="ko-KR" altLang="en-US" sz="2400" dirty="0" smtClean="0"/>
              <a:t>부서폴더</a:t>
            </a:r>
            <a:r>
              <a:rPr lang="en-US" altLang="ko-KR" sz="2400" dirty="0" smtClean="0"/>
              <a:t> </a:t>
            </a:r>
            <a:r>
              <a:rPr lang="ko-KR" altLang="en-US" sz="2400" dirty="0" smtClean="0"/>
              <a:t>클릭</a:t>
            </a:r>
            <a:endParaRPr lang="en-US" altLang="ko-KR" sz="2400" dirty="0" smtClean="0"/>
          </a:p>
          <a:p>
            <a:endParaRPr lang="ko-KR" altLang="en-US" dirty="0"/>
          </a:p>
        </p:txBody>
      </p:sp>
      <p:grpSp>
        <p:nvGrpSpPr>
          <p:cNvPr id="9" name="그룹 8"/>
          <p:cNvGrpSpPr>
            <a:grpSpLocks noChangeAspect="1"/>
          </p:cNvGrpSpPr>
          <p:nvPr/>
        </p:nvGrpSpPr>
        <p:grpSpPr>
          <a:xfrm>
            <a:off x="782190" y="1944226"/>
            <a:ext cx="6840000" cy="4397144"/>
            <a:chOff x="782191" y="1944228"/>
            <a:chExt cx="7462217" cy="4797140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2191" y="1944228"/>
              <a:ext cx="7462217" cy="47971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" name="그룹 1"/>
            <p:cNvGrpSpPr/>
            <p:nvPr/>
          </p:nvGrpSpPr>
          <p:grpSpPr>
            <a:xfrm>
              <a:off x="971600" y="2924944"/>
              <a:ext cx="2664248" cy="2497974"/>
              <a:chOff x="971600" y="2924944"/>
              <a:chExt cx="2664248" cy="2497974"/>
            </a:xfrm>
          </p:grpSpPr>
          <p:sp>
            <p:nvSpPr>
              <p:cNvPr id="4" name="모서리가 둥근 직사각형 3"/>
              <p:cNvSpPr/>
              <p:nvPr/>
            </p:nvSpPr>
            <p:spPr>
              <a:xfrm>
                <a:off x="971600" y="3140968"/>
                <a:ext cx="936104" cy="936104"/>
              </a:xfrm>
              <a:prstGeom prst="roundRect">
                <a:avLst/>
              </a:prstGeom>
              <a:noFill/>
              <a:ln w="508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" name="모서리가 둥근 직사각형 5"/>
              <p:cNvSpPr/>
              <p:nvPr/>
            </p:nvSpPr>
            <p:spPr>
              <a:xfrm>
                <a:off x="2195736" y="4099378"/>
                <a:ext cx="1152128" cy="265726"/>
              </a:xfrm>
              <a:prstGeom prst="roundRect">
                <a:avLst/>
              </a:prstGeom>
              <a:noFill/>
              <a:ln w="508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7" name="모서리가 둥근 직사각형 6"/>
              <p:cNvSpPr/>
              <p:nvPr/>
            </p:nvSpPr>
            <p:spPr>
              <a:xfrm>
                <a:off x="2267744" y="5157192"/>
                <a:ext cx="1224136" cy="265726"/>
              </a:xfrm>
              <a:prstGeom prst="roundRect">
                <a:avLst/>
              </a:prstGeom>
              <a:noFill/>
              <a:ln w="508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cxnSp>
            <p:nvCxnSpPr>
              <p:cNvPr id="8" name="꺾인 연결선 7"/>
              <p:cNvCxnSpPr>
                <a:stCxn id="4" idx="2"/>
                <a:endCxn id="6" idx="1"/>
              </p:cNvCxnSpPr>
              <p:nvPr/>
            </p:nvCxnSpPr>
            <p:spPr>
              <a:xfrm rot="16200000" flipH="1">
                <a:off x="1740110" y="3776614"/>
                <a:ext cx="155169" cy="756084"/>
              </a:xfrm>
              <a:prstGeom prst="bentConnector2">
                <a:avLst/>
              </a:prstGeom>
              <a:ln w="381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꺾인 연결선 10"/>
              <p:cNvCxnSpPr>
                <a:stCxn id="6" idx="2"/>
              </p:cNvCxnSpPr>
              <p:nvPr/>
            </p:nvCxnSpPr>
            <p:spPr>
              <a:xfrm rot="16200000" flipH="1">
                <a:off x="2375755" y="4761148"/>
                <a:ext cx="792090" cy="1"/>
              </a:xfrm>
              <a:prstGeom prst="bentConnector3">
                <a:avLst>
                  <a:gd name="adj1" fmla="val 50000"/>
                </a:avLst>
              </a:prstGeom>
              <a:ln w="381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타원 12"/>
              <p:cNvSpPr/>
              <p:nvPr/>
            </p:nvSpPr>
            <p:spPr>
              <a:xfrm>
                <a:off x="1655676" y="2924944"/>
                <a:ext cx="432000" cy="43204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b="1" dirty="0">
                    <a:solidFill>
                      <a:schemeClr val="tx1"/>
                    </a:solidFill>
                  </a:rPr>
                  <a:t>1</a:t>
                </a:r>
                <a:endParaRPr lang="ko-KR" altLang="en-US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" name="타원 14"/>
              <p:cNvSpPr/>
              <p:nvPr/>
            </p:nvSpPr>
            <p:spPr>
              <a:xfrm>
                <a:off x="3203848" y="3736235"/>
                <a:ext cx="432000" cy="43204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b="1" dirty="0" smtClean="0">
                    <a:solidFill>
                      <a:schemeClr val="tx1"/>
                    </a:solidFill>
                  </a:rPr>
                  <a:t>2</a:t>
                </a:r>
                <a:endParaRPr lang="ko-KR" altLang="en-US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6" name="타원 15"/>
              <p:cNvSpPr/>
              <p:nvPr/>
            </p:nvSpPr>
            <p:spPr>
              <a:xfrm>
                <a:off x="3203848" y="4869160"/>
                <a:ext cx="432000" cy="43204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b="1" dirty="0">
                    <a:solidFill>
                      <a:schemeClr val="tx1"/>
                    </a:solidFill>
                  </a:rPr>
                  <a:t>3</a:t>
                </a:r>
                <a:endParaRPr lang="ko-KR" altLang="en-US" b="1" dirty="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14" name="제목 1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000" dirty="0" smtClean="0"/>
              <a:t>2. </a:t>
            </a:r>
            <a:r>
              <a:rPr lang="ko-KR" altLang="en-US" sz="4000" dirty="0" smtClean="0"/>
              <a:t>파일 업로드</a:t>
            </a:r>
            <a:endParaRPr lang="ko-KR" altLang="en-US" sz="4000" dirty="0"/>
          </a:p>
        </p:txBody>
      </p:sp>
      <p:sp>
        <p:nvSpPr>
          <p:cNvPr id="18" name="바닥글 개체 틀 3"/>
          <p:cNvSpPr>
            <a:spLocks noGrp="1"/>
          </p:cNvSpPr>
          <p:nvPr>
            <p:ph type="ftr" sz="quarter" idx="10"/>
          </p:nvPr>
        </p:nvSpPr>
        <p:spPr>
          <a:xfrm>
            <a:off x="7182346" y="6525344"/>
            <a:ext cx="2070174" cy="365125"/>
          </a:xfrm>
        </p:spPr>
        <p:txBody>
          <a:bodyPr/>
          <a:lstStyle/>
          <a:p>
            <a:pPr algn="l">
              <a:defRPr/>
            </a:pPr>
            <a:r>
              <a:rPr lang="en-US" altLang="ko-KR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연세LOGO" pitchFamily="18" charset="-127"/>
                <a:ea typeface="연세LOGO" pitchFamily="18" charset="-127"/>
              </a:rPr>
              <a:t>A </a:t>
            </a:r>
            <a:r>
              <a:rPr lang="ko-KR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</a:rPr>
              <a:t>연세대학교 의학도서관</a:t>
            </a:r>
            <a:endParaRPr lang="en-US" altLang="ko-KR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9229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000" dirty="0" smtClean="0"/>
              <a:t>2. </a:t>
            </a:r>
            <a:r>
              <a:rPr lang="ko-KR" altLang="en-US" sz="4000" dirty="0" smtClean="0"/>
              <a:t>파일 업로드</a:t>
            </a:r>
            <a:endParaRPr lang="ko-KR" altLang="en-US" sz="40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792088"/>
          </a:xfrm>
        </p:spPr>
        <p:txBody>
          <a:bodyPr>
            <a:noAutofit/>
          </a:bodyPr>
          <a:lstStyle/>
          <a:p>
            <a:r>
              <a:rPr lang="ko-KR" altLang="en-US" sz="2400" dirty="0" smtClean="0"/>
              <a:t>마우스 오른쪽 클릭</a:t>
            </a:r>
            <a:r>
              <a:rPr lang="en-US" altLang="ko-KR" sz="2400" dirty="0" smtClean="0"/>
              <a:t>&gt;(</a:t>
            </a:r>
            <a:r>
              <a:rPr lang="ko-KR" altLang="en-US" sz="2400" dirty="0" smtClean="0"/>
              <a:t>부서</a:t>
            </a:r>
            <a:r>
              <a:rPr lang="en-US" altLang="ko-KR" sz="2400" dirty="0" smtClean="0"/>
              <a:t>)</a:t>
            </a:r>
            <a:r>
              <a:rPr lang="ko-KR" altLang="en-US" sz="2400" dirty="0" smtClean="0"/>
              <a:t>에 업로드</a:t>
            </a:r>
            <a:r>
              <a:rPr lang="en-US" altLang="ko-KR" sz="2400" dirty="0" smtClean="0"/>
              <a:t>&gt;</a:t>
            </a:r>
            <a:r>
              <a:rPr lang="ko-KR" altLang="en-US" sz="2400" dirty="0" smtClean="0"/>
              <a:t>업로드</a:t>
            </a:r>
            <a:r>
              <a:rPr lang="en-US" altLang="ko-KR" sz="2400" dirty="0" smtClean="0"/>
              <a:t>-</a:t>
            </a:r>
            <a:r>
              <a:rPr lang="ko-KR" altLang="en-US" sz="2400" dirty="0" smtClean="0"/>
              <a:t>덮어쓰기 </a:t>
            </a:r>
            <a:r>
              <a:rPr lang="ko-KR" altLang="en-US" sz="2400" dirty="0">
                <a:latin typeface="돋움"/>
                <a:ea typeface="돋움"/>
              </a:rPr>
              <a:t>→</a:t>
            </a:r>
            <a:r>
              <a:rPr lang="en-US" altLang="ko-KR" sz="2400" dirty="0" smtClean="0"/>
              <a:t> </a:t>
            </a:r>
            <a:r>
              <a:rPr lang="ko-KR" altLang="en-US" sz="2400" dirty="0" smtClean="0">
                <a:solidFill>
                  <a:srgbClr val="FF0000"/>
                </a:solidFill>
              </a:rPr>
              <a:t>본인 </a:t>
            </a:r>
            <a:r>
              <a:rPr lang="en-US" altLang="ko-KR" sz="2400" dirty="0" smtClean="0">
                <a:solidFill>
                  <a:srgbClr val="FF0000"/>
                </a:solidFill>
              </a:rPr>
              <a:t>PC</a:t>
            </a:r>
            <a:r>
              <a:rPr lang="ko-KR" altLang="en-US" sz="2400" dirty="0" smtClean="0">
                <a:solidFill>
                  <a:srgbClr val="FF0000"/>
                </a:solidFill>
              </a:rPr>
              <a:t>에서 </a:t>
            </a:r>
            <a:r>
              <a:rPr lang="ko-KR" altLang="en-US" sz="2400" dirty="0" err="1" smtClean="0"/>
              <a:t>업로드할</a:t>
            </a:r>
            <a:r>
              <a:rPr lang="ko-KR" altLang="en-US" sz="2400" dirty="0" smtClean="0"/>
              <a:t> 파일 선택</a:t>
            </a:r>
            <a:endParaRPr lang="ko-KR" altLang="en-US" sz="2400" dirty="0"/>
          </a:p>
        </p:txBody>
      </p:sp>
      <p:grpSp>
        <p:nvGrpSpPr>
          <p:cNvPr id="4" name="그룹 3"/>
          <p:cNvGrpSpPr/>
          <p:nvPr/>
        </p:nvGrpSpPr>
        <p:grpSpPr>
          <a:xfrm>
            <a:off x="1082453" y="2132856"/>
            <a:ext cx="6840000" cy="4572321"/>
            <a:chOff x="1082453" y="2132856"/>
            <a:chExt cx="6945931" cy="4572321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2453" y="2132856"/>
              <a:ext cx="6945931" cy="45723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모서리가 둥근 직사각형 4"/>
            <p:cNvSpPr/>
            <p:nvPr/>
          </p:nvSpPr>
          <p:spPr>
            <a:xfrm>
              <a:off x="5076056" y="3883354"/>
              <a:ext cx="1512168" cy="265726"/>
            </a:xfrm>
            <a:prstGeom prst="roundRect">
              <a:avLst/>
            </a:prstGeom>
            <a:noFill/>
            <a:ln w="508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" name="모서리가 둥근 직사각형 5"/>
            <p:cNvSpPr/>
            <p:nvPr/>
          </p:nvSpPr>
          <p:spPr>
            <a:xfrm>
              <a:off x="6588224" y="4168617"/>
              <a:ext cx="1296144" cy="250399"/>
            </a:xfrm>
            <a:prstGeom prst="roundRect">
              <a:avLst/>
            </a:prstGeom>
            <a:noFill/>
            <a:ln w="508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7" name="꺾인 연결선 6"/>
            <p:cNvCxnSpPr>
              <a:stCxn id="5" idx="2"/>
            </p:cNvCxnSpPr>
            <p:nvPr/>
          </p:nvCxnSpPr>
          <p:spPr>
            <a:xfrm rot="16200000" flipH="1">
              <a:off x="6209822" y="3771398"/>
              <a:ext cx="144736" cy="900100"/>
            </a:xfrm>
            <a:prstGeom prst="bentConnector2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타원 9"/>
            <p:cNvSpPr/>
            <p:nvPr/>
          </p:nvSpPr>
          <p:spPr>
            <a:xfrm>
              <a:off x="4427984" y="5085183"/>
              <a:ext cx="2464877" cy="7920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b="1" dirty="0" smtClean="0">
                  <a:solidFill>
                    <a:schemeClr val="tx1"/>
                  </a:solidFill>
                </a:rPr>
                <a:t>마우스 오른쪽 클릭</a:t>
              </a:r>
              <a:endParaRPr lang="ko-KR" altLang="en-US" b="1" dirty="0">
                <a:solidFill>
                  <a:schemeClr val="tx1"/>
                </a:solidFill>
              </a:endParaRPr>
            </a:p>
          </p:txBody>
        </p:sp>
        <p:cxnSp>
          <p:nvCxnSpPr>
            <p:cNvPr id="11" name="꺾인 연결선 10"/>
            <p:cNvCxnSpPr>
              <a:stCxn id="10" idx="0"/>
            </p:cNvCxnSpPr>
            <p:nvPr/>
          </p:nvCxnSpPr>
          <p:spPr>
            <a:xfrm rot="16200000" flipV="1">
              <a:off x="5161985" y="4586746"/>
              <a:ext cx="916566" cy="80309"/>
            </a:xfrm>
            <a:prstGeom prst="bentConnector3">
              <a:avLst>
                <a:gd name="adj1" fmla="val 50000"/>
              </a:avLst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바닥글 개체 틀 3"/>
          <p:cNvSpPr>
            <a:spLocks noGrp="1"/>
          </p:cNvSpPr>
          <p:nvPr>
            <p:ph type="ftr" sz="quarter" idx="10"/>
          </p:nvPr>
        </p:nvSpPr>
        <p:spPr>
          <a:xfrm>
            <a:off x="7182346" y="6525344"/>
            <a:ext cx="2070174" cy="365125"/>
          </a:xfrm>
        </p:spPr>
        <p:txBody>
          <a:bodyPr/>
          <a:lstStyle/>
          <a:p>
            <a:pPr algn="l">
              <a:defRPr/>
            </a:pPr>
            <a:r>
              <a:rPr lang="en-US" altLang="ko-KR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연세LOGO" pitchFamily="18" charset="-127"/>
                <a:ea typeface="연세LOGO" pitchFamily="18" charset="-127"/>
              </a:rPr>
              <a:t>A </a:t>
            </a:r>
            <a:r>
              <a:rPr lang="ko-KR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</a:rPr>
              <a:t>연세대학교 의학도서관</a:t>
            </a:r>
            <a:endParaRPr lang="en-US" altLang="ko-KR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4229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3. </a:t>
            </a:r>
            <a:r>
              <a:rPr lang="en-US" altLang="ko-KR" sz="4000" dirty="0" smtClean="0"/>
              <a:t>E-mail</a:t>
            </a:r>
            <a:r>
              <a:rPr lang="ko-KR" altLang="en-US" dirty="0" smtClean="0"/>
              <a:t>에 링크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39552" y="1124744"/>
            <a:ext cx="8507288" cy="720080"/>
          </a:xfrm>
        </p:spPr>
        <p:txBody>
          <a:bodyPr>
            <a:noAutofit/>
          </a:bodyPr>
          <a:lstStyle/>
          <a:p>
            <a:r>
              <a:rPr lang="ko-KR" altLang="en-US" sz="2400" dirty="0" err="1" smtClean="0">
                <a:solidFill>
                  <a:srgbClr val="FF0000"/>
                </a:solidFill>
              </a:rPr>
              <a:t>업로드된</a:t>
            </a:r>
            <a:r>
              <a:rPr lang="ko-KR" altLang="en-US" sz="2400" dirty="0" smtClean="0">
                <a:solidFill>
                  <a:srgbClr val="FF0000"/>
                </a:solidFill>
              </a:rPr>
              <a:t> </a:t>
            </a:r>
            <a:r>
              <a:rPr lang="ko-KR" altLang="en-US" sz="2400" dirty="0" smtClean="0"/>
              <a:t>파일에 마우스 오른쪽 클릭 </a:t>
            </a:r>
            <a:r>
              <a:rPr lang="ko-KR" altLang="en-US" sz="2400" dirty="0" smtClean="0">
                <a:latin typeface="돋움"/>
                <a:ea typeface="돋움"/>
              </a:rPr>
              <a:t>→</a:t>
            </a:r>
            <a:r>
              <a:rPr lang="en-US" altLang="ko-KR" sz="2400" dirty="0" smtClean="0"/>
              <a:t> </a:t>
            </a:r>
            <a:r>
              <a:rPr lang="ko-KR" altLang="en-US" sz="2400" dirty="0" smtClean="0"/>
              <a:t>파일 링크 공유 클릭</a:t>
            </a:r>
            <a:endParaRPr lang="ko-KR" altLang="en-US" sz="2400" dirty="0"/>
          </a:p>
        </p:txBody>
      </p:sp>
      <p:grpSp>
        <p:nvGrpSpPr>
          <p:cNvPr id="5" name="그룹 4"/>
          <p:cNvGrpSpPr/>
          <p:nvPr/>
        </p:nvGrpSpPr>
        <p:grpSpPr>
          <a:xfrm>
            <a:off x="1547664" y="1844824"/>
            <a:ext cx="6480000" cy="4963789"/>
            <a:chOff x="1547664" y="1844824"/>
            <a:chExt cx="5832600" cy="4963789"/>
          </a:xfrm>
        </p:grpSpPr>
        <p:pic>
          <p:nvPicPr>
            <p:cNvPr id="4099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7664" y="1844824"/>
              <a:ext cx="5685112" cy="4907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모서리가 둥근 직사각형 5"/>
            <p:cNvSpPr/>
            <p:nvPr/>
          </p:nvSpPr>
          <p:spPr>
            <a:xfrm>
              <a:off x="4139952" y="4323226"/>
              <a:ext cx="1080120" cy="329910"/>
            </a:xfrm>
            <a:prstGeom prst="roundRect">
              <a:avLst/>
            </a:prstGeom>
            <a:noFill/>
            <a:ln w="508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모서리가 둥근 직사각형 6"/>
            <p:cNvSpPr/>
            <p:nvPr/>
          </p:nvSpPr>
          <p:spPr>
            <a:xfrm>
              <a:off x="5076056" y="6437890"/>
              <a:ext cx="2088232" cy="370723"/>
            </a:xfrm>
            <a:prstGeom prst="roundRect">
              <a:avLst/>
            </a:prstGeom>
            <a:noFill/>
            <a:ln w="508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8" name="꺾인 연결선 7"/>
            <p:cNvCxnSpPr>
              <a:stCxn id="6" idx="2"/>
              <a:endCxn id="7" idx="0"/>
            </p:cNvCxnSpPr>
            <p:nvPr/>
          </p:nvCxnSpPr>
          <p:spPr>
            <a:xfrm rot="16200000" flipH="1">
              <a:off x="4507715" y="4825433"/>
              <a:ext cx="1784754" cy="1440160"/>
            </a:xfrm>
            <a:prstGeom prst="bentConnector3">
              <a:avLst>
                <a:gd name="adj1" fmla="val 50000"/>
              </a:avLst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타원 11"/>
            <p:cNvSpPr/>
            <p:nvPr/>
          </p:nvSpPr>
          <p:spPr>
            <a:xfrm>
              <a:off x="4968044" y="4056133"/>
              <a:ext cx="432000" cy="43204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b="1" dirty="0">
                  <a:solidFill>
                    <a:schemeClr val="tx1"/>
                  </a:solidFill>
                </a:rPr>
                <a:t>1</a:t>
              </a:r>
              <a:endParaRPr lang="ko-KR" alt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3" name="타원 12"/>
            <p:cNvSpPr/>
            <p:nvPr/>
          </p:nvSpPr>
          <p:spPr>
            <a:xfrm>
              <a:off x="6948264" y="6165304"/>
              <a:ext cx="432000" cy="43204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b="1" dirty="0" smtClean="0">
                  <a:solidFill>
                    <a:schemeClr val="tx1"/>
                  </a:solidFill>
                </a:rPr>
                <a:t>2</a:t>
              </a:r>
              <a:endParaRPr lang="ko-KR" altLang="en-US" b="1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76640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000" dirty="0" smtClean="0"/>
              <a:t>3. E-mail</a:t>
            </a:r>
            <a:r>
              <a:rPr lang="ko-KR" altLang="en-US" sz="4000" dirty="0" smtClean="0"/>
              <a:t>에 링크</a:t>
            </a:r>
            <a:endParaRPr lang="ko-KR" altLang="en-US" sz="40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32048"/>
          </a:xfrm>
        </p:spPr>
        <p:txBody>
          <a:bodyPr>
            <a:noAutofit/>
          </a:bodyPr>
          <a:lstStyle/>
          <a:p>
            <a:r>
              <a:rPr lang="ko-KR" altLang="en-US" sz="2400" dirty="0" smtClean="0"/>
              <a:t>공유 링크 주소 복사 </a:t>
            </a:r>
            <a:r>
              <a:rPr lang="en-US" altLang="ko-KR" sz="2400" dirty="0" smtClean="0"/>
              <a:t>(Ctrl + C </a:t>
            </a:r>
            <a:r>
              <a:rPr lang="ko-KR" altLang="en-US" sz="2400" dirty="0" smtClean="0"/>
              <a:t>또는 메뉴선택</a:t>
            </a:r>
            <a:r>
              <a:rPr lang="en-US" altLang="ko-KR" sz="2400" dirty="0" smtClean="0"/>
              <a:t>)</a:t>
            </a:r>
            <a:endParaRPr lang="ko-KR" altLang="en-US" sz="2400" dirty="0"/>
          </a:p>
        </p:txBody>
      </p:sp>
      <p:grpSp>
        <p:nvGrpSpPr>
          <p:cNvPr id="4" name="그룹 3"/>
          <p:cNvGrpSpPr>
            <a:grpSpLocks noChangeAspect="1"/>
          </p:cNvGrpSpPr>
          <p:nvPr/>
        </p:nvGrpSpPr>
        <p:grpSpPr>
          <a:xfrm>
            <a:off x="827584" y="1779927"/>
            <a:ext cx="6840000" cy="4829542"/>
            <a:chOff x="827584" y="1779923"/>
            <a:chExt cx="7128792" cy="5033453"/>
          </a:xfrm>
        </p:grpSpPr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7584" y="1779923"/>
              <a:ext cx="7128792" cy="50334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모서리가 둥근 직사각형 4"/>
            <p:cNvSpPr/>
            <p:nvPr/>
          </p:nvSpPr>
          <p:spPr>
            <a:xfrm>
              <a:off x="4283968" y="4221088"/>
              <a:ext cx="2376264" cy="329910"/>
            </a:xfrm>
            <a:prstGeom prst="roundRect">
              <a:avLst/>
            </a:prstGeom>
            <a:noFill/>
            <a:ln w="508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8" name="바닥글 개체 틀 3"/>
          <p:cNvSpPr>
            <a:spLocks noGrp="1"/>
          </p:cNvSpPr>
          <p:nvPr>
            <p:ph type="ftr" sz="quarter" idx="10"/>
          </p:nvPr>
        </p:nvSpPr>
        <p:spPr>
          <a:xfrm>
            <a:off x="7182346" y="6525344"/>
            <a:ext cx="2070174" cy="365125"/>
          </a:xfrm>
        </p:spPr>
        <p:txBody>
          <a:bodyPr/>
          <a:lstStyle/>
          <a:p>
            <a:pPr algn="l">
              <a:defRPr/>
            </a:pPr>
            <a:r>
              <a:rPr lang="en-US" altLang="ko-KR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연세LOGO" pitchFamily="18" charset="-127"/>
                <a:ea typeface="연세LOGO" pitchFamily="18" charset="-127"/>
              </a:rPr>
              <a:t>A </a:t>
            </a:r>
            <a:r>
              <a:rPr lang="ko-KR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</a:rPr>
              <a:t>연세대학교 의학도서관</a:t>
            </a:r>
            <a:endParaRPr lang="en-US" altLang="ko-KR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5335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000" dirty="0" smtClean="0"/>
              <a:t>3. E-mail</a:t>
            </a:r>
            <a:r>
              <a:rPr lang="ko-KR" altLang="en-US" sz="4000" dirty="0" smtClean="0"/>
              <a:t>에 링크</a:t>
            </a:r>
            <a:endParaRPr lang="ko-KR" altLang="en-US" sz="40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648072"/>
          </a:xfrm>
        </p:spPr>
        <p:txBody>
          <a:bodyPr>
            <a:normAutofit fontScale="62500" lnSpcReduction="20000"/>
          </a:bodyPr>
          <a:lstStyle/>
          <a:p>
            <a:r>
              <a:rPr lang="ko-KR" altLang="en-US" dirty="0" smtClean="0">
                <a:solidFill>
                  <a:srgbClr val="FF0000"/>
                </a:solidFill>
              </a:rPr>
              <a:t>받는 사람 선택</a:t>
            </a:r>
            <a:r>
              <a:rPr lang="en-US" altLang="ko-KR" dirty="0" smtClean="0">
                <a:solidFill>
                  <a:srgbClr val="FF0000"/>
                </a:solidFill>
              </a:rPr>
              <a:t>: </a:t>
            </a:r>
            <a:r>
              <a:rPr lang="ko-KR" altLang="en-US" dirty="0" smtClean="0">
                <a:solidFill>
                  <a:srgbClr val="FF0000"/>
                </a:solidFill>
              </a:rPr>
              <a:t>우리 </a:t>
            </a:r>
            <a:r>
              <a:rPr lang="ko-KR" altLang="en-US" dirty="0" err="1" smtClean="0">
                <a:solidFill>
                  <a:srgbClr val="FF0000"/>
                </a:solidFill>
              </a:rPr>
              <a:t>이메일</a:t>
            </a:r>
            <a:r>
              <a:rPr lang="ko-KR" altLang="en-US" dirty="0" smtClean="0">
                <a:solidFill>
                  <a:srgbClr val="FF0000"/>
                </a:solidFill>
              </a:rPr>
              <a:t> 주소</a:t>
            </a:r>
            <a:endParaRPr lang="en-US" altLang="ko-KR" dirty="0" smtClean="0">
              <a:solidFill>
                <a:srgbClr val="FF0000"/>
              </a:solidFill>
            </a:endParaRPr>
          </a:p>
          <a:p>
            <a:r>
              <a:rPr lang="ko-KR" altLang="en-US" dirty="0" err="1" smtClean="0">
                <a:solidFill>
                  <a:srgbClr val="FF0000"/>
                </a:solidFill>
              </a:rPr>
              <a:t>이메일에</a:t>
            </a:r>
            <a:r>
              <a:rPr lang="ko-KR" altLang="en-US" dirty="0" smtClean="0">
                <a:solidFill>
                  <a:srgbClr val="FF0000"/>
                </a:solidFill>
              </a:rPr>
              <a:t> 공유링크 주소 붙여 넣기 </a:t>
            </a:r>
            <a:r>
              <a:rPr lang="en-US" altLang="ko-KR" dirty="0" smtClean="0"/>
              <a:t>(Ctrl + v </a:t>
            </a:r>
            <a:r>
              <a:rPr lang="ko-KR" altLang="en-US" dirty="0" smtClean="0"/>
              <a:t>또는 메뉴선택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  <p:grpSp>
        <p:nvGrpSpPr>
          <p:cNvPr id="4" name="그룹 3"/>
          <p:cNvGrpSpPr>
            <a:grpSpLocks noChangeAspect="1"/>
          </p:cNvGrpSpPr>
          <p:nvPr/>
        </p:nvGrpSpPr>
        <p:grpSpPr>
          <a:xfrm>
            <a:off x="1182856" y="1876590"/>
            <a:ext cx="6840000" cy="4644403"/>
            <a:chOff x="1182856" y="1876590"/>
            <a:chExt cx="6773520" cy="4599263"/>
          </a:xfrm>
        </p:grpSpPr>
        <p:pic>
          <p:nvPicPr>
            <p:cNvPr id="6146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3662"/>
            <a:stretch/>
          </p:blipFill>
          <p:spPr bwMode="auto">
            <a:xfrm>
              <a:off x="1182856" y="1876590"/>
              <a:ext cx="6773520" cy="1300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모서리가 둥근 직사각형 4"/>
            <p:cNvSpPr/>
            <p:nvPr/>
          </p:nvSpPr>
          <p:spPr>
            <a:xfrm>
              <a:off x="1182856" y="2204864"/>
              <a:ext cx="652840" cy="792088"/>
            </a:xfrm>
            <a:prstGeom prst="roundRect">
              <a:avLst/>
            </a:prstGeom>
            <a:noFill/>
            <a:ln w="508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6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2448"/>
            <a:stretch/>
          </p:blipFill>
          <p:spPr bwMode="auto">
            <a:xfrm>
              <a:off x="1182856" y="3140968"/>
              <a:ext cx="6773520" cy="33348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바닥글 개체 틀 3"/>
          <p:cNvSpPr>
            <a:spLocks noGrp="1"/>
          </p:cNvSpPr>
          <p:nvPr>
            <p:ph type="ftr" sz="quarter" idx="10"/>
          </p:nvPr>
        </p:nvSpPr>
        <p:spPr>
          <a:xfrm>
            <a:off x="7182346" y="6525344"/>
            <a:ext cx="2070174" cy="365125"/>
          </a:xfrm>
        </p:spPr>
        <p:txBody>
          <a:bodyPr/>
          <a:lstStyle/>
          <a:p>
            <a:pPr algn="l">
              <a:defRPr/>
            </a:pPr>
            <a:r>
              <a:rPr lang="en-US" altLang="ko-KR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연세LOGO" pitchFamily="18" charset="-127"/>
                <a:ea typeface="연세LOGO" pitchFamily="18" charset="-127"/>
              </a:rPr>
              <a:t>A </a:t>
            </a:r>
            <a:r>
              <a:rPr lang="ko-KR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</a:rPr>
              <a:t>연세대학교 의학도서관</a:t>
            </a:r>
            <a:endParaRPr lang="en-US" altLang="ko-KR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3767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4000" dirty="0" smtClean="0"/>
              <a:t>대용량 파일 첨부 완료</a:t>
            </a:r>
            <a:endParaRPr lang="ko-KR" altLang="en-US" sz="4000" dirty="0"/>
          </a:p>
        </p:txBody>
      </p:sp>
      <p:sp>
        <p:nvSpPr>
          <p:cNvPr id="10" name="내용 개체 틀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32048"/>
          </a:xfrm>
        </p:spPr>
        <p:txBody>
          <a:bodyPr>
            <a:noAutofit/>
          </a:bodyPr>
          <a:lstStyle/>
          <a:p>
            <a:r>
              <a:rPr lang="ko-KR" altLang="en-US" sz="2400" dirty="0" smtClean="0"/>
              <a:t>다운로드 링크 생성됨</a:t>
            </a:r>
            <a:r>
              <a:rPr lang="en-US" altLang="ko-KR" sz="2400" dirty="0" smtClean="0"/>
              <a:t>-&gt;</a:t>
            </a:r>
            <a:r>
              <a:rPr lang="ko-KR" altLang="en-US" sz="2400" dirty="0" smtClean="0">
                <a:solidFill>
                  <a:srgbClr val="FF0000"/>
                </a:solidFill>
              </a:rPr>
              <a:t>의학도서관으로 </a:t>
            </a:r>
            <a:r>
              <a:rPr lang="ko-KR" altLang="en-US" sz="2400" dirty="0" err="1" smtClean="0">
                <a:solidFill>
                  <a:srgbClr val="FF0000"/>
                </a:solidFill>
              </a:rPr>
              <a:t>이메일</a:t>
            </a:r>
            <a:r>
              <a:rPr lang="ko-KR" altLang="en-US" sz="2400" dirty="0" smtClean="0">
                <a:solidFill>
                  <a:srgbClr val="FF0000"/>
                </a:solidFill>
              </a:rPr>
              <a:t> 발송</a:t>
            </a:r>
            <a:endParaRPr lang="ko-KR" altLang="en-US" sz="2400" dirty="0">
              <a:solidFill>
                <a:srgbClr val="FF0000"/>
              </a:solidFill>
            </a:endParaRPr>
          </a:p>
        </p:txBody>
      </p:sp>
      <p:grpSp>
        <p:nvGrpSpPr>
          <p:cNvPr id="3" name="그룹 2"/>
          <p:cNvGrpSpPr>
            <a:grpSpLocks noChangeAspect="1"/>
          </p:cNvGrpSpPr>
          <p:nvPr/>
        </p:nvGrpSpPr>
        <p:grpSpPr>
          <a:xfrm>
            <a:off x="1115616" y="1844824"/>
            <a:ext cx="6840000" cy="4724100"/>
            <a:chOff x="1115616" y="1844824"/>
            <a:chExt cx="6408712" cy="4426228"/>
          </a:xfrm>
        </p:grpSpPr>
        <p:pic>
          <p:nvPicPr>
            <p:cNvPr id="7171" name="Picture 3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6163"/>
            <a:stretch/>
          </p:blipFill>
          <p:spPr bwMode="auto">
            <a:xfrm>
              <a:off x="1115616" y="1844824"/>
              <a:ext cx="6408712" cy="11246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모서리가 둥근 직사각형 8"/>
            <p:cNvSpPr/>
            <p:nvPr/>
          </p:nvSpPr>
          <p:spPr>
            <a:xfrm>
              <a:off x="1259632" y="4578122"/>
              <a:ext cx="3060340" cy="329910"/>
            </a:xfrm>
            <a:prstGeom prst="roundRect">
              <a:avLst/>
            </a:prstGeom>
            <a:noFill/>
            <a:ln w="508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6" name="Picture 3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0231"/>
            <a:stretch/>
          </p:blipFill>
          <p:spPr bwMode="auto">
            <a:xfrm>
              <a:off x="1115616" y="2979461"/>
              <a:ext cx="6408712" cy="32915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바닥글 개체 틀 3"/>
          <p:cNvSpPr>
            <a:spLocks noGrp="1"/>
          </p:cNvSpPr>
          <p:nvPr>
            <p:ph type="ftr" sz="quarter" idx="10"/>
          </p:nvPr>
        </p:nvSpPr>
        <p:spPr>
          <a:xfrm>
            <a:off x="7182346" y="6525344"/>
            <a:ext cx="2070174" cy="365125"/>
          </a:xfrm>
        </p:spPr>
        <p:txBody>
          <a:bodyPr/>
          <a:lstStyle/>
          <a:p>
            <a:pPr algn="l">
              <a:defRPr/>
            </a:pPr>
            <a:r>
              <a:rPr lang="en-US" altLang="ko-KR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연세LOGO" pitchFamily="18" charset="-127"/>
                <a:ea typeface="연세LOGO" pitchFamily="18" charset="-127"/>
              </a:rPr>
              <a:t>A </a:t>
            </a:r>
            <a:r>
              <a:rPr lang="ko-KR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</a:rPr>
              <a:t>연세대학교 의학도서관</a:t>
            </a:r>
            <a:endParaRPr lang="en-US" altLang="ko-KR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6861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361</TotalTime>
  <Words>150</Words>
  <Application>Microsoft Office PowerPoint</Application>
  <PresentationFormat>화면 슬라이드 쇼(4:3)</PresentationFormat>
  <Paragraphs>33</Paragraphs>
  <Slides>8</Slides>
  <Notes>1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8</vt:i4>
      </vt:variant>
    </vt:vector>
  </HeadingPairs>
  <TitlesOfParts>
    <vt:vector size="9" baseType="lpstr">
      <vt:lpstr>Office 테마</vt:lpstr>
      <vt:lpstr>의학도서관 기록물 보존 사업 원내 E-mail로 대용량 파일 첨부방법</vt:lpstr>
      <vt:lpstr>1. Nas 로그인</vt:lpstr>
      <vt:lpstr>2. 파일 업로드</vt:lpstr>
      <vt:lpstr>2. 파일 업로드</vt:lpstr>
      <vt:lpstr>3. E-mail에 링크</vt:lpstr>
      <vt:lpstr>3. E-mail에 링크</vt:lpstr>
      <vt:lpstr>3. E-mail에 링크</vt:lpstr>
      <vt:lpstr>대용량 파일 첨부 완료</vt:lpstr>
    </vt:vector>
  </TitlesOfParts>
  <Company>연세의료원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원내 E-mail 대용량 첨부파일 발송방법</dc:title>
  <dc:creator>곽재현(사서팀)</dc:creator>
  <cp:lastModifiedBy>김혜경</cp:lastModifiedBy>
  <cp:revision>23</cp:revision>
  <cp:lastPrinted>2016-06-15T06:31:12Z</cp:lastPrinted>
  <dcterms:created xsi:type="dcterms:W3CDTF">2016-06-14T01:23:19Z</dcterms:created>
  <dcterms:modified xsi:type="dcterms:W3CDTF">2016-06-15T06:36:31Z</dcterms:modified>
</cp:coreProperties>
</file>